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1" r:id="rId18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Nunito" panose="020B060402020202020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ctavian Baltes" initials="OB" lastIdx="1" clrIdx="0">
    <p:extLst>
      <p:ext uri="{19B8F6BF-5375-455C-9EA6-DF929625EA0E}">
        <p15:presenceInfo xmlns:p15="http://schemas.microsoft.com/office/powerpoint/2012/main" userId="7e09e2b86d7180a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682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4797121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62395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8a2c49a8d7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8a2c49a8d7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20996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8a2c49a8d7_1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8a2c49a8d7_1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81645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8a2c49aad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8a2c49aad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834678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8a2c49a8d7_1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8a2c49a8d7_1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400261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8a2c49aada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8a2c49aada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545053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8a39dc5d20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8a39dc5d20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45591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8a2c49aada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8a2c49aada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63202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8a39dc5d20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8a39dc5d20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68654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8a19586a58_0_9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8a19586a58_0_9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34839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8a19586a58_0_9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8a19586a58_0_9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074094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8a2c49a8d7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8a2c49a8d7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10884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8a2c49a8d7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8a2c49a8d7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846557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8a2c49a8d7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8a2c49a8d7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526165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8a2c49a8d7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8a2c49a8d7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753631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8a2c49a8d7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8a2c49a8d7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12340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11"/>
          <p:cNvSpPr txBox="1">
            <a:spLocks noGrp="1"/>
          </p:cNvSpPr>
          <p:nvPr>
            <p:ph type="title" hasCustomPrompt="1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>
            <a:spLocks noGrp="1"/>
          </p:cNvSpPr>
          <p:nvPr>
            <p:ph type="body" idx="1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ctr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1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47;p3"/>
          <p:cNvSpPr txBox="1">
            <a:spLocks noGrp="1"/>
          </p:cNvSpPr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9" name="Google Shape;69;p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3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body" idx="1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7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94" name="Google Shape;94;p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0" name="Google Shape;100;p9"/>
          <p:cNvSpPr txBox="1">
            <a:spLocks noGrp="1"/>
          </p:cNvSpPr>
          <p:nvPr>
            <p:ph type="subTitle" idx="1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9"/>
          <p:cNvSpPr txBox="1">
            <a:spLocks noGrp="1"/>
          </p:cNvSpPr>
          <p:nvPr>
            <p:ph type="body" idx="2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p9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0"/>
          <p:cNvSpPr txBox="1">
            <a:spLocks noGrp="1"/>
          </p:cNvSpPr>
          <p:nvPr>
            <p:ph type="body" idx="1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8" name="Google Shape;108;p10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hift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pn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11" Type="http://schemas.openxmlformats.org/officeDocument/2006/relationships/image" Target="../media/image2.png"/><Relationship Id="rId5" Type="http://schemas.openxmlformats.org/officeDocument/2006/relationships/image" Target="../media/image30.png"/><Relationship Id="rId10" Type="http://schemas.openxmlformats.org/officeDocument/2006/relationships/image" Target="../media/image1.png"/><Relationship Id="rId4" Type="http://schemas.openxmlformats.org/officeDocument/2006/relationships/image" Target="../media/image29.png"/><Relationship Id="rId9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austria.omilab.org/psm/content/scene2model/info" TargetMode="External"/><Relationship Id="rId7" Type="http://schemas.openxmlformats.org/officeDocument/2006/relationships/image" Target="../media/image2.png"/><Relationship Id="rId2" Type="http://schemas.openxmlformats.org/officeDocument/2006/relationships/hyperlink" Target="https://austria.omilab.org/psm/content/bee-up/info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png"/><Relationship Id="rId5" Type="http://schemas.openxmlformats.org/officeDocument/2006/relationships/hyperlink" Target="https://www.omilab.org/assets/docs/OMiLAB%20Laboratory%20Layout_DRAFT.pdf" TargetMode="External"/><Relationship Id="rId4" Type="http://schemas.openxmlformats.org/officeDocument/2006/relationships/hyperlink" Target="https://www.adoxx.org/live/home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>
            <a:spLocks noGrp="1"/>
          </p:cNvSpPr>
          <p:nvPr>
            <p:ph type="ctrTitle"/>
          </p:nvPr>
        </p:nvSpPr>
        <p:spPr>
          <a:xfrm>
            <a:off x="428400" y="332050"/>
            <a:ext cx="8287200" cy="438678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dirty="0"/>
              <a:t>AUTOMATION OF ASSEMBLY LINES  ASSISTED BY A ROBOTIC ARM AND A </a:t>
            </a:r>
            <a:r>
              <a:rPr lang="en-US" dirty="0" smtClean="0"/>
              <a:t>MOBILE ROBOT</a:t>
            </a:r>
            <a:endParaRPr dirty="0"/>
          </a:p>
        </p:txBody>
      </p:sp>
      <p:sp>
        <p:nvSpPr>
          <p:cNvPr id="129" name="Google Shape;129;p13"/>
          <p:cNvSpPr txBox="1">
            <a:spLocks noGrp="1"/>
          </p:cNvSpPr>
          <p:nvPr>
            <p:ph type="subTitle" idx="1"/>
          </p:nvPr>
        </p:nvSpPr>
        <p:spPr>
          <a:xfrm>
            <a:off x="4066100" y="3431450"/>
            <a:ext cx="4452300" cy="11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mtClean="0"/>
              <a:t>Balte</a:t>
            </a:r>
            <a:r>
              <a:rPr lang="ro-RO" dirty="0" smtClean="0"/>
              <a:t>ș Octavian-Isaia</a:t>
            </a:r>
            <a:endParaRPr lang="en-US" dirty="0" smtClean="0"/>
          </a:p>
          <a:p>
            <a:pPr marL="0" lvl="0" indent="0" algn="r"/>
            <a:r>
              <a:rPr lang="en-US" smtClean="0"/>
              <a:t>Lucian </a:t>
            </a:r>
            <a:r>
              <a:rPr lang="en-US" err="1" smtClean="0"/>
              <a:t>Blaga</a:t>
            </a:r>
            <a:r>
              <a:rPr lang="en-US" smtClean="0"/>
              <a:t> </a:t>
            </a:r>
            <a:r>
              <a:rPr lang="en-US"/>
              <a:t>University of </a:t>
            </a:r>
            <a:r>
              <a:rPr lang="en-US" dirty="0" smtClean="0"/>
              <a:t>Sibiu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mtClean="0"/>
              <a:t>octavian.baltes@gmail.com</a:t>
            </a:r>
            <a:endParaRPr dirty="0"/>
          </a:p>
        </p:txBody>
      </p:sp>
      <p:pic>
        <p:nvPicPr>
          <p:cNvPr id="4" name="Image 5">
            <a:extLst>
              <a:ext uri="{FF2B5EF4-FFF2-40B4-BE49-F238E27FC236}">
                <a16:creationId xmlns:a16="http://schemas.microsoft.com/office/drawing/2014/main" xmlns="" id="{B639DCFB-E2E0-4270-AF4A-F0924888AA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12" y="207059"/>
            <a:ext cx="1967532" cy="1106737"/>
          </a:xfrm>
          <a:prstGeom prst="rect">
            <a:avLst/>
          </a:prstGeom>
        </p:spPr>
      </p:pic>
      <p:pic>
        <p:nvPicPr>
          <p:cNvPr id="5" name="Picture 4" descr="sigla ulbs">
            <a:extLst>
              <a:ext uri="{FF2B5EF4-FFF2-40B4-BE49-F238E27FC236}">
                <a16:creationId xmlns:a16="http://schemas.microsoft.com/office/drawing/2014/main" xmlns="" id="{583FF130-915A-4753-B596-DB5F9CB8CDD0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110" y="204202"/>
            <a:ext cx="1885950" cy="11423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5">
            <a:extLst>
              <a:ext uri="{FF2B5EF4-FFF2-40B4-BE49-F238E27FC236}">
                <a16:creationId xmlns:a16="http://schemas.microsoft.com/office/drawing/2014/main" xmlns="" id="{B639DCFB-E2E0-4270-AF4A-F0924888AA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26" y="218652"/>
            <a:ext cx="938020" cy="535109"/>
          </a:xfrm>
          <a:prstGeom prst="rect">
            <a:avLst/>
          </a:prstGeom>
        </p:spPr>
      </p:pic>
      <p:sp>
        <p:nvSpPr>
          <p:cNvPr id="205" name="Google Shape;205;p22"/>
          <p:cNvSpPr txBox="1">
            <a:spLocks noGrp="1"/>
          </p:cNvSpPr>
          <p:nvPr>
            <p:ph type="title"/>
          </p:nvPr>
        </p:nvSpPr>
        <p:spPr>
          <a:xfrm>
            <a:off x="1040475" y="255625"/>
            <a:ext cx="32838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" dirty="0"/>
              <a:t>Scen</a:t>
            </a:r>
            <a:r>
              <a:rPr lang="en-US" dirty="0"/>
              <a:t>e</a:t>
            </a:r>
            <a:r>
              <a:rPr lang="ro" dirty="0"/>
              <a:t> 1 - Pick-up</a:t>
            </a:r>
            <a:endParaRPr dirty="0"/>
          </a:p>
        </p:txBody>
      </p:sp>
      <p:sp>
        <p:nvSpPr>
          <p:cNvPr id="206" name="Google Shape;206;p22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207" name="Google Shape;207;p22"/>
          <p:cNvSpPr txBox="1">
            <a:spLocks noGrp="1"/>
          </p:cNvSpPr>
          <p:nvPr>
            <p:ph type="title"/>
          </p:nvPr>
        </p:nvSpPr>
        <p:spPr>
          <a:xfrm>
            <a:off x="4960450" y="255625"/>
            <a:ext cx="31554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" dirty="0"/>
              <a:t>Scen</a:t>
            </a:r>
            <a:r>
              <a:rPr lang="en-US" dirty="0"/>
              <a:t>e</a:t>
            </a:r>
            <a:r>
              <a:rPr lang="ro" dirty="0"/>
              <a:t> 2 - Deliver</a:t>
            </a:r>
            <a:endParaRPr dirty="0"/>
          </a:p>
        </p:txBody>
      </p:sp>
      <p:sp>
        <p:nvSpPr>
          <p:cNvPr id="208" name="Google Shape;208;p22"/>
          <p:cNvSpPr txBox="1">
            <a:spLocks noGrp="1"/>
          </p:cNvSpPr>
          <p:nvPr>
            <p:ph type="title"/>
          </p:nvPr>
        </p:nvSpPr>
        <p:spPr>
          <a:xfrm>
            <a:off x="1040475" y="2571750"/>
            <a:ext cx="3155400" cy="83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" dirty="0"/>
              <a:t>Scen</a:t>
            </a:r>
            <a:r>
              <a:rPr lang="en-US" dirty="0"/>
              <a:t>e</a:t>
            </a:r>
            <a:r>
              <a:rPr lang="ro" dirty="0"/>
              <a:t> 4 - Reload</a:t>
            </a:r>
            <a:endParaRPr dirty="0"/>
          </a:p>
        </p:txBody>
      </p:sp>
      <p:sp>
        <p:nvSpPr>
          <p:cNvPr id="209" name="Google Shape;209;p22"/>
          <p:cNvSpPr txBox="1">
            <a:spLocks noGrp="1"/>
          </p:cNvSpPr>
          <p:nvPr>
            <p:ph type="title"/>
          </p:nvPr>
        </p:nvSpPr>
        <p:spPr>
          <a:xfrm>
            <a:off x="4960450" y="2571750"/>
            <a:ext cx="33354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" dirty="0"/>
              <a:t>Scen</a:t>
            </a:r>
            <a:r>
              <a:rPr lang="en-US" dirty="0"/>
              <a:t>e</a:t>
            </a:r>
            <a:r>
              <a:rPr lang="ro" dirty="0"/>
              <a:t> 3 - Store</a:t>
            </a:r>
            <a:endParaRPr dirty="0"/>
          </a:p>
        </p:txBody>
      </p:sp>
      <p:sp>
        <p:nvSpPr>
          <p:cNvPr id="210" name="Google Shape;210;p22"/>
          <p:cNvSpPr/>
          <p:nvPr/>
        </p:nvSpPr>
        <p:spPr>
          <a:xfrm>
            <a:off x="4117750" y="1372450"/>
            <a:ext cx="804300" cy="192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22"/>
          <p:cNvSpPr/>
          <p:nvPr/>
        </p:nvSpPr>
        <p:spPr>
          <a:xfrm>
            <a:off x="8442125" y="1571850"/>
            <a:ext cx="457500" cy="2354100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22"/>
          <p:cNvSpPr/>
          <p:nvPr/>
        </p:nvSpPr>
        <p:spPr>
          <a:xfrm>
            <a:off x="4184200" y="3674975"/>
            <a:ext cx="671400" cy="1920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22"/>
          <p:cNvSpPr/>
          <p:nvPr/>
        </p:nvSpPr>
        <p:spPr>
          <a:xfrm>
            <a:off x="642150" y="2472125"/>
            <a:ext cx="177000" cy="7821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4" name="Google Shape;214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6625" y="1121725"/>
            <a:ext cx="3815200" cy="123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60443" y="1169100"/>
            <a:ext cx="3662625" cy="1029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22050" y="3363025"/>
            <a:ext cx="3520075" cy="1029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80025" y="3400713"/>
            <a:ext cx="3668402" cy="95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 descr="sigla ulbs">
            <a:extLst>
              <a:ext uri="{FF2B5EF4-FFF2-40B4-BE49-F238E27FC236}">
                <a16:creationId xmlns:a16="http://schemas.microsoft.com/office/drawing/2014/main" xmlns="" id="{583FF130-915A-4753-B596-DB5F9CB8CDD0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5139" y="216348"/>
            <a:ext cx="834485" cy="5374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5">
            <a:extLst>
              <a:ext uri="{FF2B5EF4-FFF2-40B4-BE49-F238E27FC236}">
                <a16:creationId xmlns:a16="http://schemas.microsoft.com/office/drawing/2014/main" xmlns="" id="{B639DCFB-E2E0-4270-AF4A-F0924888AA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10" y="221409"/>
            <a:ext cx="2085715" cy="1173215"/>
          </a:xfrm>
          <a:prstGeom prst="rect">
            <a:avLst/>
          </a:prstGeom>
        </p:spPr>
      </p:pic>
      <p:sp>
        <p:nvSpPr>
          <p:cNvPr id="223" name="Google Shape;223;p23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"/>
              <a:t>3. Cyber-Physical System </a:t>
            </a:r>
            <a:endParaRPr/>
          </a:p>
        </p:txBody>
      </p:sp>
      <p:sp>
        <p:nvSpPr>
          <p:cNvPr id="224" name="Google Shape;224;p23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522" y="1633466"/>
            <a:ext cx="5048955" cy="2981741"/>
          </a:xfrm>
          <a:prstGeom prst="rect">
            <a:avLst/>
          </a:prstGeom>
        </p:spPr>
      </p:pic>
      <p:pic>
        <p:nvPicPr>
          <p:cNvPr id="6" name="Picture 5" descr="sigla ulbs">
            <a:extLst>
              <a:ext uri="{FF2B5EF4-FFF2-40B4-BE49-F238E27FC236}">
                <a16:creationId xmlns:a16="http://schemas.microsoft.com/office/drawing/2014/main" xmlns="" id="{583FF130-915A-4753-B596-DB5F9CB8CDD0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3031" y="221409"/>
            <a:ext cx="1820259" cy="1028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2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32" name="Google Shape;23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01649" y="1211425"/>
            <a:ext cx="4037901" cy="3227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39550" y="1211424"/>
            <a:ext cx="2404800" cy="322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9650" y="1211425"/>
            <a:ext cx="2301051" cy="322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5">
            <a:extLst>
              <a:ext uri="{FF2B5EF4-FFF2-40B4-BE49-F238E27FC236}">
                <a16:creationId xmlns:a16="http://schemas.microsoft.com/office/drawing/2014/main" xmlns="" id="{B639DCFB-E2E0-4270-AF4A-F0924888AA0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03" y="195095"/>
            <a:ext cx="1794558" cy="1009439"/>
          </a:xfrm>
          <a:prstGeom prst="rect">
            <a:avLst/>
          </a:prstGeom>
        </p:spPr>
      </p:pic>
      <p:pic>
        <p:nvPicPr>
          <p:cNvPr id="8" name="Picture 7" descr="sigla ulbs">
            <a:extLst>
              <a:ext uri="{FF2B5EF4-FFF2-40B4-BE49-F238E27FC236}">
                <a16:creationId xmlns:a16="http://schemas.microsoft.com/office/drawing/2014/main" xmlns="" id="{583FF130-915A-4753-B596-DB5F9CB8CDD0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249" y="274416"/>
            <a:ext cx="1533420" cy="8439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25"/>
          <p:cNvSpPr txBox="1">
            <a:spLocks noGrp="1"/>
          </p:cNvSpPr>
          <p:nvPr>
            <p:ph type="body" idx="1"/>
          </p:nvPr>
        </p:nvSpPr>
        <p:spPr>
          <a:xfrm>
            <a:off x="2021974" y="4449825"/>
            <a:ext cx="3525985" cy="49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600"/>
              </a:spcAft>
              <a:buNone/>
            </a:pPr>
            <a:r>
              <a:rPr lang="en-US" sz="1600" dirty="0"/>
              <a:t>The complete model of the application.</a:t>
            </a:r>
            <a:endParaRPr sz="1600" dirty="0"/>
          </a:p>
        </p:txBody>
      </p:sp>
      <p:pic>
        <p:nvPicPr>
          <p:cNvPr id="241" name="Google Shape;24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600" y="195525"/>
            <a:ext cx="1220500" cy="4748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12800" y="233650"/>
            <a:ext cx="7349949" cy="2781950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25"/>
          <p:cNvSpPr/>
          <p:nvPr/>
        </p:nvSpPr>
        <p:spPr>
          <a:xfrm>
            <a:off x="1426100" y="4626925"/>
            <a:ext cx="573900" cy="1032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25"/>
          <p:cNvSpPr/>
          <p:nvPr/>
        </p:nvSpPr>
        <p:spPr>
          <a:xfrm rot="-5400000">
            <a:off x="5147075" y="-367800"/>
            <a:ext cx="280500" cy="7047300"/>
          </a:xfrm>
          <a:prstGeom prst="leftBrace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25"/>
          <p:cNvSpPr txBox="1">
            <a:spLocks noGrp="1"/>
          </p:cNvSpPr>
          <p:nvPr>
            <p:ph type="body" idx="1"/>
          </p:nvPr>
        </p:nvSpPr>
        <p:spPr>
          <a:xfrm>
            <a:off x="3284850" y="3378562"/>
            <a:ext cx="5040000" cy="49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600"/>
              </a:spcAft>
              <a:buNone/>
            </a:pPr>
            <a:r>
              <a:rPr lang="en-US" sz="1600" dirty="0"/>
              <a:t>Sub-models used to create the main model.</a:t>
            </a:r>
            <a:endParaRPr sz="1600" dirty="0"/>
          </a:p>
        </p:txBody>
      </p:sp>
      <p:pic>
        <p:nvPicPr>
          <p:cNvPr id="246" name="Google Shape;246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75383" y="2293288"/>
            <a:ext cx="1099184" cy="639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 5">
            <a:extLst>
              <a:ext uri="{FF2B5EF4-FFF2-40B4-BE49-F238E27FC236}">
                <a16:creationId xmlns:a16="http://schemas.microsoft.com/office/drawing/2014/main" xmlns="" id="{B639DCFB-E2E0-4270-AF4A-F0924888AA0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959" y="4142632"/>
            <a:ext cx="1311531" cy="737736"/>
          </a:xfrm>
          <a:prstGeom prst="rect">
            <a:avLst/>
          </a:prstGeom>
        </p:spPr>
      </p:pic>
      <p:pic>
        <p:nvPicPr>
          <p:cNvPr id="11" name="Picture 10" descr="sigla ulbs">
            <a:extLst>
              <a:ext uri="{FF2B5EF4-FFF2-40B4-BE49-F238E27FC236}">
                <a16:creationId xmlns:a16="http://schemas.microsoft.com/office/drawing/2014/main" xmlns="" id="{583FF130-915A-4753-B596-DB5F9CB8CDD0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743" y="4142632"/>
            <a:ext cx="1392107" cy="6398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6"/>
          <p:cNvSpPr/>
          <p:nvPr/>
        </p:nvSpPr>
        <p:spPr>
          <a:xfrm>
            <a:off x="1616125" y="736425"/>
            <a:ext cx="785100" cy="125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2" name="Google Shape;252;p26"/>
          <p:cNvPicPr preferRelativeResize="0"/>
          <p:nvPr/>
        </p:nvPicPr>
        <p:blipFill rotWithShape="1">
          <a:blip r:embed="rId3">
            <a:alphaModFix/>
          </a:blip>
          <a:srcRect l="-6549" t="-910" r="6550" b="909"/>
          <a:stretch/>
        </p:blipFill>
        <p:spPr>
          <a:xfrm>
            <a:off x="2312575" y="428813"/>
            <a:ext cx="1576325" cy="4039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67800" y="430349"/>
            <a:ext cx="2851150" cy="737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67800" y="1514987"/>
            <a:ext cx="2752725" cy="40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67800" y="2271625"/>
            <a:ext cx="3006125" cy="574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2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867800" y="3087200"/>
            <a:ext cx="2308293" cy="540800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26"/>
          <p:cNvSpPr/>
          <p:nvPr/>
        </p:nvSpPr>
        <p:spPr>
          <a:xfrm>
            <a:off x="4031550" y="782225"/>
            <a:ext cx="693600" cy="125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26"/>
          <p:cNvSpPr/>
          <p:nvPr/>
        </p:nvSpPr>
        <p:spPr>
          <a:xfrm>
            <a:off x="4031550" y="1716850"/>
            <a:ext cx="693600" cy="125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26"/>
          <p:cNvSpPr/>
          <p:nvPr/>
        </p:nvSpPr>
        <p:spPr>
          <a:xfrm>
            <a:off x="4031550" y="2509050"/>
            <a:ext cx="693600" cy="125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26"/>
          <p:cNvSpPr/>
          <p:nvPr/>
        </p:nvSpPr>
        <p:spPr>
          <a:xfrm>
            <a:off x="4066100" y="3301250"/>
            <a:ext cx="693600" cy="125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61" name="Google Shape;261;p2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40850" y="511813"/>
            <a:ext cx="1229059" cy="574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2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406710" y="3871650"/>
            <a:ext cx="1336440" cy="95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 5">
            <a:extLst>
              <a:ext uri="{FF2B5EF4-FFF2-40B4-BE49-F238E27FC236}">
                <a16:creationId xmlns:a16="http://schemas.microsoft.com/office/drawing/2014/main" xmlns="" id="{B639DCFB-E2E0-4270-AF4A-F0924888AA0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10" y="3871650"/>
            <a:ext cx="1728113" cy="972064"/>
          </a:xfrm>
          <a:prstGeom prst="rect">
            <a:avLst/>
          </a:prstGeom>
        </p:spPr>
      </p:pic>
      <p:pic>
        <p:nvPicPr>
          <p:cNvPr id="15" name="Picture 14" descr="sigla ulbs">
            <a:extLst>
              <a:ext uri="{FF2B5EF4-FFF2-40B4-BE49-F238E27FC236}">
                <a16:creationId xmlns:a16="http://schemas.microsoft.com/office/drawing/2014/main" xmlns="" id="{583FF130-915A-4753-B596-DB5F9CB8CDD0}"/>
              </a:ext>
            </a:extLst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24" y="3066609"/>
            <a:ext cx="1293981" cy="8050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7"/>
          <p:cNvSpPr txBox="1">
            <a:spLocks noGrp="1"/>
          </p:cNvSpPr>
          <p:nvPr>
            <p:ph type="title"/>
          </p:nvPr>
        </p:nvSpPr>
        <p:spPr>
          <a:xfrm>
            <a:off x="819150" y="1177536"/>
            <a:ext cx="7505700" cy="74993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/>
              <a:t>Conclusions and further developments</a:t>
            </a:r>
            <a:endParaRPr dirty="0"/>
          </a:p>
        </p:txBody>
      </p:sp>
      <p:sp>
        <p:nvSpPr>
          <p:cNvPr id="268" name="Google Shape;268;p27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8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n-US" dirty="0"/>
              <a:t>I believe that this type of project has wide applicability and can be successful in industrial companies.</a:t>
            </a:r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r>
              <a:rPr lang="en-US" dirty="0"/>
              <a:t>From a software point of view, I used Bee-Up as a tool for the CPS part and the Flowchart as a working method, and for the Design Thinking and Conceptual Modeling parts I used Scene2Model.</a:t>
            </a:r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r>
              <a:rPr lang="en-US" dirty="0"/>
              <a:t>In the future, I want to make the robotic arm smarter, attaching a camera so that the parts are separated based on QR codes. Apart from the automation problem, I want to make a project in which the arm is used as a 3D printer.</a:t>
            </a:r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r>
              <a:rPr lang="en-US" dirty="0"/>
              <a:t>As for the mBot, I want to attach at least 2 proximity sensors so that it can move alone on an obstacle course.</a:t>
            </a:r>
            <a:endParaRPr dirty="0"/>
          </a:p>
        </p:txBody>
      </p:sp>
      <p:pic>
        <p:nvPicPr>
          <p:cNvPr id="4" name="Image 5">
            <a:extLst>
              <a:ext uri="{FF2B5EF4-FFF2-40B4-BE49-F238E27FC236}">
                <a16:creationId xmlns:a16="http://schemas.microsoft.com/office/drawing/2014/main" xmlns="" id="{B639DCFB-E2E0-4270-AF4A-F0924888AA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37" y="263413"/>
            <a:ext cx="1512663" cy="850873"/>
          </a:xfrm>
          <a:prstGeom prst="rect">
            <a:avLst/>
          </a:prstGeom>
        </p:spPr>
      </p:pic>
      <p:pic>
        <p:nvPicPr>
          <p:cNvPr id="5" name="Picture 4" descr="sigla ulbs">
            <a:extLst>
              <a:ext uri="{FF2B5EF4-FFF2-40B4-BE49-F238E27FC236}">
                <a16:creationId xmlns:a16="http://schemas.microsoft.com/office/drawing/2014/main" xmlns="" id="{583FF130-915A-4753-B596-DB5F9CB8CDD0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1004" y="245553"/>
            <a:ext cx="1689706" cy="8687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150" y="374970"/>
            <a:ext cx="7505700" cy="677577"/>
          </a:xfrm>
        </p:spPr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9149" y="1210430"/>
            <a:ext cx="7772263" cy="3228296"/>
          </a:xfrm>
        </p:spPr>
        <p:txBody>
          <a:bodyPr/>
          <a:lstStyle/>
          <a:p>
            <a:r>
              <a:rPr lang="en-US" dirty="0" smtClean="0"/>
              <a:t>Dimitris </a:t>
            </a:r>
            <a:r>
              <a:rPr lang="en-US" dirty="0" err="1" smtClean="0"/>
              <a:t>Karagiannis</a:t>
            </a:r>
            <a:r>
              <a:rPr lang="en-US" dirty="0" smtClean="0"/>
              <a:t>, Heinrich C. </a:t>
            </a:r>
            <a:r>
              <a:rPr lang="en-US" dirty="0" err="1" smtClean="0"/>
              <a:t>Mayr</a:t>
            </a:r>
            <a:r>
              <a:rPr lang="en-US" dirty="0" smtClean="0"/>
              <a:t>, John </a:t>
            </a:r>
            <a:r>
              <a:rPr lang="en-US" dirty="0" err="1" smtClean="0"/>
              <a:t>Mylopoulos</a:t>
            </a:r>
            <a:r>
              <a:rPr lang="en-US" dirty="0" smtClean="0"/>
              <a:t> – “Domain-Specific Conceptual Modeling”</a:t>
            </a:r>
          </a:p>
          <a:p>
            <a:r>
              <a:rPr lang="en-US" dirty="0"/>
              <a:t>Bee-Up Tool :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austria.omilab.org/psm/content/bee-up/info</a:t>
            </a:r>
            <a:endParaRPr lang="en-US" dirty="0" smtClean="0"/>
          </a:p>
          <a:p>
            <a:r>
              <a:rPr lang="en-US" dirty="0"/>
              <a:t>Scene2Model Tool : 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austria.omilab.org/psm/content/scene2model/info</a:t>
            </a:r>
            <a:endParaRPr lang="en-US" dirty="0" smtClean="0"/>
          </a:p>
          <a:p>
            <a:r>
              <a:rPr lang="en-US" dirty="0" err="1"/>
              <a:t>ADOxx</a:t>
            </a:r>
            <a:r>
              <a:rPr lang="en-US" dirty="0"/>
              <a:t> : </a:t>
            </a:r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www.adoxx.org/live/home</a:t>
            </a:r>
            <a:endParaRPr lang="en-US" dirty="0" smtClean="0"/>
          </a:p>
          <a:p>
            <a:r>
              <a:rPr lang="en-US" dirty="0" err="1" smtClean="0"/>
              <a:t>OMiLAB</a:t>
            </a:r>
            <a:r>
              <a:rPr lang="en-US" dirty="0"/>
              <a:t> Approach : </a:t>
            </a:r>
            <a:r>
              <a:rPr lang="en-US" dirty="0">
                <a:hlinkClick r:id="rId5"/>
              </a:rPr>
              <a:t>https://www.omilab.org/assets/docs/OMiLAB%20Laboratory%20Layout_DRAFT.pdf</a:t>
            </a:r>
            <a:endParaRPr lang="en-US" dirty="0"/>
          </a:p>
        </p:txBody>
      </p:sp>
      <p:pic>
        <p:nvPicPr>
          <p:cNvPr id="4" name="Image 5">
            <a:extLst>
              <a:ext uri="{FF2B5EF4-FFF2-40B4-BE49-F238E27FC236}">
                <a16:creationId xmlns:a16="http://schemas.microsoft.com/office/drawing/2014/main" xmlns="" id="{B639DCFB-E2E0-4270-AF4A-F0924888AA0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04" y="3306686"/>
            <a:ext cx="2618913" cy="1473139"/>
          </a:xfrm>
          <a:prstGeom prst="rect">
            <a:avLst/>
          </a:prstGeom>
        </p:spPr>
      </p:pic>
      <p:pic>
        <p:nvPicPr>
          <p:cNvPr id="5" name="Picture 4" descr="sigla ulbs">
            <a:extLst>
              <a:ext uri="{FF2B5EF4-FFF2-40B4-BE49-F238E27FC236}">
                <a16:creationId xmlns:a16="http://schemas.microsoft.com/office/drawing/2014/main" xmlns="" id="{583FF130-915A-4753-B596-DB5F9CB8CDD0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1995" y="3637460"/>
            <a:ext cx="1885950" cy="11423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52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5">
            <a:extLst>
              <a:ext uri="{FF2B5EF4-FFF2-40B4-BE49-F238E27FC236}">
                <a16:creationId xmlns:a16="http://schemas.microsoft.com/office/drawing/2014/main" xmlns="" id="{B639DCFB-E2E0-4270-AF4A-F0924888AA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39" y="3365892"/>
            <a:ext cx="2618913" cy="1473139"/>
          </a:xfrm>
          <a:prstGeom prst="rect">
            <a:avLst/>
          </a:prstGeom>
        </p:spPr>
      </p:pic>
      <p:sp>
        <p:nvSpPr>
          <p:cNvPr id="273" name="Google Shape;273;p28"/>
          <p:cNvSpPr txBox="1">
            <a:spLocks noGrp="1"/>
          </p:cNvSpPr>
          <p:nvPr>
            <p:ph type="title"/>
          </p:nvPr>
        </p:nvSpPr>
        <p:spPr>
          <a:xfrm>
            <a:off x="309950" y="845600"/>
            <a:ext cx="8501400" cy="335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US" sz="8600"/>
              <a:t>Thank you for your attention !</a:t>
            </a:r>
            <a:endParaRPr sz="8600" dirty="0"/>
          </a:p>
        </p:txBody>
      </p:sp>
      <p:sp>
        <p:nvSpPr>
          <p:cNvPr id="274" name="Google Shape;274;p28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5" name="Picture 4" descr="sigla ulbs">
            <a:extLst>
              <a:ext uri="{FF2B5EF4-FFF2-40B4-BE49-F238E27FC236}">
                <a16:creationId xmlns:a16="http://schemas.microsoft.com/office/drawing/2014/main" xmlns="" id="{583FF130-915A-4753-B596-DB5F9CB8CDD0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100" y="3696666"/>
            <a:ext cx="1885950" cy="11423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 txBox="1">
            <a:spLocks noGrp="1"/>
          </p:cNvSpPr>
          <p:nvPr>
            <p:ph type="title"/>
          </p:nvPr>
        </p:nvSpPr>
        <p:spPr>
          <a:xfrm>
            <a:off x="2963569" y="471558"/>
            <a:ext cx="3980156" cy="80003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" dirty="0"/>
              <a:t>Ob</a:t>
            </a:r>
            <a:r>
              <a:rPr lang="en-US" dirty="0" err="1"/>
              <a:t>jectives</a:t>
            </a:r>
            <a:endParaRPr dirty="0"/>
          </a:p>
        </p:txBody>
      </p:sp>
      <p:sp>
        <p:nvSpPr>
          <p:cNvPr id="135" name="Google Shape;135;p14"/>
          <p:cNvSpPr txBox="1">
            <a:spLocks noGrp="1"/>
          </p:cNvSpPr>
          <p:nvPr>
            <p:ph type="body" idx="1"/>
          </p:nvPr>
        </p:nvSpPr>
        <p:spPr>
          <a:xfrm>
            <a:off x="215628" y="1271588"/>
            <a:ext cx="7335316" cy="209212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indent="-342900">
              <a:buSzPts val="1800"/>
            </a:pPr>
            <a:r>
              <a:rPr lang="en-US" sz="1800" dirty="0"/>
              <a:t>Simulation of assembly line automation using modeling languages.</a:t>
            </a:r>
            <a:endParaRPr sz="1800" dirty="0"/>
          </a:p>
          <a:p>
            <a:pPr lvl="0" indent="-342900">
              <a:buSzPts val="1800"/>
            </a:pPr>
            <a:r>
              <a:rPr lang="en-US" sz="1800" dirty="0"/>
              <a:t>Handling a robotic arm and a mBot.</a:t>
            </a:r>
          </a:p>
          <a:p>
            <a:pPr lvl="0" indent="-342900">
              <a:buSzPts val="1800"/>
            </a:pPr>
            <a:r>
              <a:rPr lang="en-US" sz="1800" dirty="0"/>
              <a:t>Creating the model to solve the problem.</a:t>
            </a:r>
          </a:p>
          <a:p>
            <a:pPr lvl="0" indent="-342900">
              <a:buSzPts val="1800"/>
            </a:pPr>
            <a:r>
              <a:rPr lang="en-US" sz="1800" dirty="0"/>
              <a:t>Writing the code to solve the problem</a:t>
            </a:r>
            <a:r>
              <a:rPr lang="en-US" sz="1800" dirty="0" smtClean="0"/>
              <a:t>.</a:t>
            </a:r>
          </a:p>
          <a:p>
            <a:pPr lvl="0" indent="-342900">
              <a:buSzPts val="1800"/>
            </a:pPr>
            <a:r>
              <a:rPr lang="en-US" sz="1800" dirty="0" smtClean="0"/>
              <a:t>Prototype to </a:t>
            </a:r>
            <a:r>
              <a:rPr lang="en-US" sz="1800" smtClean="0"/>
              <a:t>simulate </a:t>
            </a:r>
            <a:r>
              <a:rPr lang="en-US" sz="1800" smtClean="0"/>
              <a:t>the </a:t>
            </a:r>
            <a:r>
              <a:rPr lang="en-US" sz="1800" dirty="0" smtClean="0"/>
              <a:t>AGVs in logistic processes.</a:t>
            </a:r>
            <a:endParaRPr sz="1800" dirty="0"/>
          </a:p>
        </p:txBody>
      </p:sp>
      <p:pic>
        <p:nvPicPr>
          <p:cNvPr id="4" name="Image 5">
            <a:extLst>
              <a:ext uri="{FF2B5EF4-FFF2-40B4-BE49-F238E27FC236}">
                <a16:creationId xmlns:a16="http://schemas.microsoft.com/office/drawing/2014/main" xmlns="" id="{B639DCFB-E2E0-4270-AF4A-F0924888AA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28" y="207582"/>
            <a:ext cx="1891566" cy="1064006"/>
          </a:xfrm>
          <a:prstGeom prst="rect">
            <a:avLst/>
          </a:prstGeom>
        </p:spPr>
      </p:pic>
      <p:pic>
        <p:nvPicPr>
          <p:cNvPr id="5" name="Picture 4" descr="sigla ulbs">
            <a:extLst>
              <a:ext uri="{FF2B5EF4-FFF2-40B4-BE49-F238E27FC236}">
                <a16:creationId xmlns:a16="http://schemas.microsoft.com/office/drawing/2014/main" xmlns="" id="{583FF130-915A-4753-B596-DB5F9CB8CDD0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2593" y="207582"/>
            <a:ext cx="1908969" cy="983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205" y="2997072"/>
            <a:ext cx="3863789" cy="19306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5">
            <a:extLst>
              <a:ext uri="{FF2B5EF4-FFF2-40B4-BE49-F238E27FC236}">
                <a16:creationId xmlns:a16="http://schemas.microsoft.com/office/drawing/2014/main" xmlns="" id="{B639DCFB-E2E0-4270-AF4A-F0924888AA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35" y="201138"/>
            <a:ext cx="1347772" cy="758122"/>
          </a:xfrm>
          <a:prstGeom prst="rect">
            <a:avLst/>
          </a:prstGeom>
        </p:spPr>
      </p:pic>
      <p:sp>
        <p:nvSpPr>
          <p:cNvPr id="140" name="Google Shape;140;p15"/>
          <p:cNvSpPr txBox="1">
            <a:spLocks noGrp="1"/>
          </p:cNvSpPr>
          <p:nvPr>
            <p:ph type="title"/>
          </p:nvPr>
        </p:nvSpPr>
        <p:spPr>
          <a:xfrm>
            <a:off x="639840" y="703890"/>
            <a:ext cx="7864313" cy="93636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US" dirty="0"/>
              <a:t>The 3 main approaches suggested by OMiLAB</a:t>
            </a:r>
            <a:endParaRPr dirty="0"/>
          </a:p>
        </p:txBody>
      </p:sp>
      <p:sp>
        <p:nvSpPr>
          <p:cNvPr id="141" name="Google Shape;141;p15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7871" y="1640252"/>
            <a:ext cx="5048250" cy="2981325"/>
          </a:xfrm>
          <a:prstGeom prst="rect">
            <a:avLst/>
          </a:prstGeom>
        </p:spPr>
      </p:pic>
      <p:pic>
        <p:nvPicPr>
          <p:cNvPr id="6" name="Picture 5" descr="sigla ulbs">
            <a:extLst>
              <a:ext uri="{FF2B5EF4-FFF2-40B4-BE49-F238E27FC236}">
                <a16:creationId xmlns:a16="http://schemas.microsoft.com/office/drawing/2014/main" xmlns="" id="{583FF130-915A-4753-B596-DB5F9CB8CDD0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0964" y="248263"/>
            <a:ext cx="1216203" cy="7109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ctr" rtl="0"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ro"/>
              <a:t>Design Thinking</a:t>
            </a:r>
            <a:endParaRPr/>
          </a:p>
        </p:txBody>
      </p:sp>
      <p:sp>
        <p:nvSpPr>
          <p:cNvPr id="148" name="Google Shape;148;p16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522" y="1587417"/>
            <a:ext cx="5048955" cy="2981741"/>
          </a:xfrm>
          <a:prstGeom prst="rect">
            <a:avLst/>
          </a:prstGeom>
        </p:spPr>
      </p:pic>
      <p:pic>
        <p:nvPicPr>
          <p:cNvPr id="5" name="Image 5">
            <a:extLst>
              <a:ext uri="{FF2B5EF4-FFF2-40B4-BE49-F238E27FC236}">
                <a16:creationId xmlns:a16="http://schemas.microsoft.com/office/drawing/2014/main" xmlns="" id="{B639DCFB-E2E0-4270-AF4A-F0924888AA0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26" y="198409"/>
            <a:ext cx="2237466" cy="1258575"/>
          </a:xfrm>
          <a:prstGeom prst="rect">
            <a:avLst/>
          </a:prstGeom>
        </p:spPr>
      </p:pic>
      <p:pic>
        <p:nvPicPr>
          <p:cNvPr id="6" name="Picture 5" descr="sigla ulbs">
            <a:extLst>
              <a:ext uri="{FF2B5EF4-FFF2-40B4-BE49-F238E27FC236}">
                <a16:creationId xmlns:a16="http://schemas.microsoft.com/office/drawing/2014/main" xmlns="" id="{583FF130-915A-4753-B596-DB5F9CB8CDD0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7075" y="201972"/>
            <a:ext cx="1885950" cy="11423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5">
            <a:extLst>
              <a:ext uri="{FF2B5EF4-FFF2-40B4-BE49-F238E27FC236}">
                <a16:creationId xmlns:a16="http://schemas.microsoft.com/office/drawing/2014/main" xmlns="" id="{B639DCFB-E2E0-4270-AF4A-F0924888AA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35" y="206122"/>
            <a:ext cx="1778897" cy="1000630"/>
          </a:xfrm>
          <a:prstGeom prst="rect">
            <a:avLst/>
          </a:prstGeom>
        </p:spPr>
      </p:pic>
      <p:sp>
        <p:nvSpPr>
          <p:cNvPr id="154" name="Google Shape;154;p1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17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56" name="Google Shape;15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37572" y="227457"/>
            <a:ext cx="4885200" cy="2220175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17"/>
          <p:cNvSpPr/>
          <p:nvPr/>
        </p:nvSpPr>
        <p:spPr>
          <a:xfrm>
            <a:off x="6745125" y="1634548"/>
            <a:ext cx="1121700" cy="1874400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8" name="Google Shape;158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37572" y="2508199"/>
            <a:ext cx="4885200" cy="2220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866825" y="2062562"/>
            <a:ext cx="1018373" cy="1018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sigla ulbs">
            <a:extLst>
              <a:ext uri="{FF2B5EF4-FFF2-40B4-BE49-F238E27FC236}">
                <a16:creationId xmlns:a16="http://schemas.microsoft.com/office/drawing/2014/main" xmlns="" id="{583FF130-915A-4753-B596-DB5F9CB8CDD0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297" y="227457"/>
            <a:ext cx="1528567" cy="9792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8"/>
          <p:cNvSpPr txBox="1">
            <a:spLocks noGrp="1"/>
          </p:cNvSpPr>
          <p:nvPr>
            <p:ph type="title"/>
          </p:nvPr>
        </p:nvSpPr>
        <p:spPr>
          <a:xfrm>
            <a:off x="1040475" y="255625"/>
            <a:ext cx="32838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" dirty="0"/>
              <a:t>Scen</a:t>
            </a:r>
            <a:r>
              <a:rPr lang="en-US" dirty="0"/>
              <a:t>e</a:t>
            </a:r>
            <a:r>
              <a:rPr lang="ro" dirty="0"/>
              <a:t> 1 - Pick-up</a:t>
            </a:r>
            <a:endParaRPr dirty="0"/>
          </a:p>
        </p:txBody>
      </p:sp>
      <p:sp>
        <p:nvSpPr>
          <p:cNvPr id="165" name="Google Shape;165;p18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66" name="Google Shape;16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475" y="888825"/>
            <a:ext cx="2877976" cy="143645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18"/>
          <p:cNvSpPr txBox="1">
            <a:spLocks noGrp="1"/>
          </p:cNvSpPr>
          <p:nvPr>
            <p:ph type="title"/>
          </p:nvPr>
        </p:nvSpPr>
        <p:spPr>
          <a:xfrm>
            <a:off x="4960450" y="255625"/>
            <a:ext cx="31554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" dirty="0"/>
              <a:t>Scen</a:t>
            </a:r>
            <a:r>
              <a:rPr lang="en-US" dirty="0"/>
              <a:t>e</a:t>
            </a:r>
            <a:r>
              <a:rPr lang="ro" dirty="0"/>
              <a:t> 2 - Deliver</a:t>
            </a:r>
            <a:endParaRPr dirty="0"/>
          </a:p>
        </p:txBody>
      </p:sp>
      <p:sp>
        <p:nvSpPr>
          <p:cNvPr id="168" name="Google Shape;168;p18"/>
          <p:cNvSpPr txBox="1">
            <a:spLocks noGrp="1"/>
          </p:cNvSpPr>
          <p:nvPr>
            <p:ph type="title"/>
          </p:nvPr>
        </p:nvSpPr>
        <p:spPr>
          <a:xfrm>
            <a:off x="1040475" y="2571750"/>
            <a:ext cx="3155400" cy="83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" dirty="0"/>
              <a:t>Scen</a:t>
            </a:r>
            <a:r>
              <a:rPr lang="en-US" dirty="0"/>
              <a:t>e</a:t>
            </a:r>
            <a:r>
              <a:rPr lang="ro" dirty="0"/>
              <a:t> 4 - Reload</a:t>
            </a:r>
            <a:endParaRPr dirty="0"/>
          </a:p>
        </p:txBody>
      </p:sp>
      <p:sp>
        <p:nvSpPr>
          <p:cNvPr id="169" name="Google Shape;169;p18"/>
          <p:cNvSpPr txBox="1">
            <a:spLocks noGrp="1"/>
          </p:cNvSpPr>
          <p:nvPr>
            <p:ph type="title"/>
          </p:nvPr>
        </p:nvSpPr>
        <p:spPr>
          <a:xfrm>
            <a:off x="4960450" y="2571750"/>
            <a:ext cx="33354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" dirty="0"/>
              <a:t>Scen</a:t>
            </a:r>
            <a:r>
              <a:rPr lang="en-US" dirty="0"/>
              <a:t>e</a:t>
            </a:r>
            <a:r>
              <a:rPr lang="ro" dirty="0"/>
              <a:t> 3 - Store</a:t>
            </a:r>
            <a:endParaRPr dirty="0"/>
          </a:p>
        </p:txBody>
      </p:sp>
      <p:pic>
        <p:nvPicPr>
          <p:cNvPr id="170" name="Google Shape;17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01700" y="1038050"/>
            <a:ext cx="3917450" cy="113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99650" y="3222150"/>
            <a:ext cx="3521549" cy="1276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39475" y="3294225"/>
            <a:ext cx="3614294" cy="143645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18"/>
          <p:cNvSpPr/>
          <p:nvPr/>
        </p:nvSpPr>
        <p:spPr>
          <a:xfrm>
            <a:off x="3055100" y="1210225"/>
            <a:ext cx="1350300" cy="192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8"/>
          <p:cNvSpPr/>
          <p:nvPr/>
        </p:nvSpPr>
        <p:spPr>
          <a:xfrm>
            <a:off x="8279775" y="1564450"/>
            <a:ext cx="457500" cy="1999800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8"/>
          <p:cNvSpPr/>
          <p:nvPr/>
        </p:nvSpPr>
        <p:spPr>
          <a:xfrm>
            <a:off x="3232350" y="3741400"/>
            <a:ext cx="1350300" cy="1920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8"/>
          <p:cNvSpPr/>
          <p:nvPr/>
        </p:nvSpPr>
        <p:spPr>
          <a:xfrm>
            <a:off x="782225" y="2361425"/>
            <a:ext cx="177000" cy="10479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7" name="Google Shape;177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670148" y="1833425"/>
            <a:ext cx="837600" cy="83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Image 5">
            <a:extLst>
              <a:ext uri="{FF2B5EF4-FFF2-40B4-BE49-F238E27FC236}">
                <a16:creationId xmlns:a16="http://schemas.microsoft.com/office/drawing/2014/main" xmlns="" id="{B639DCFB-E2E0-4270-AF4A-F0924888AA0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69" y="207368"/>
            <a:ext cx="886205" cy="498490"/>
          </a:xfrm>
          <a:prstGeom prst="rect">
            <a:avLst/>
          </a:prstGeom>
        </p:spPr>
      </p:pic>
      <p:pic>
        <p:nvPicPr>
          <p:cNvPr id="17" name="Picture 16" descr="sigla ulbs">
            <a:extLst>
              <a:ext uri="{FF2B5EF4-FFF2-40B4-BE49-F238E27FC236}">
                <a16:creationId xmlns:a16="http://schemas.microsoft.com/office/drawing/2014/main" xmlns="" id="{583FF130-915A-4753-B596-DB5F9CB8CDD0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3816" y="224236"/>
            <a:ext cx="714084" cy="4278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5">
            <a:extLst>
              <a:ext uri="{FF2B5EF4-FFF2-40B4-BE49-F238E27FC236}">
                <a16:creationId xmlns:a16="http://schemas.microsoft.com/office/drawing/2014/main" xmlns="" id="{B639DCFB-E2E0-4270-AF4A-F0924888AA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05" y="212957"/>
            <a:ext cx="2252776" cy="1267187"/>
          </a:xfrm>
          <a:prstGeom prst="rect">
            <a:avLst/>
          </a:prstGeom>
        </p:spPr>
      </p:pic>
      <p:sp>
        <p:nvSpPr>
          <p:cNvPr id="182" name="Google Shape;182;p19"/>
          <p:cNvSpPr txBox="1">
            <a:spLocks noGrp="1"/>
          </p:cNvSpPr>
          <p:nvPr>
            <p:ph type="title"/>
          </p:nvPr>
        </p:nvSpPr>
        <p:spPr>
          <a:xfrm>
            <a:off x="819150" y="1381468"/>
            <a:ext cx="7505700" cy="60925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" dirty="0"/>
              <a:t>Storyboard</a:t>
            </a:r>
            <a:endParaRPr dirty="0"/>
          </a:p>
        </p:txBody>
      </p:sp>
      <p:sp>
        <p:nvSpPr>
          <p:cNvPr id="183" name="Google Shape;183;p19"/>
          <p:cNvSpPr txBox="1">
            <a:spLocks noGrp="1"/>
          </p:cNvSpPr>
          <p:nvPr>
            <p:ph type="body" idx="1"/>
          </p:nvPr>
        </p:nvSpPr>
        <p:spPr>
          <a:xfrm>
            <a:off x="819150" y="2091937"/>
            <a:ext cx="7505700" cy="23467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184" name="Google Shape;184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9150" y="2338627"/>
            <a:ext cx="7505700" cy="1853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sigla ulbs">
            <a:extLst>
              <a:ext uri="{FF2B5EF4-FFF2-40B4-BE49-F238E27FC236}">
                <a16:creationId xmlns:a16="http://schemas.microsoft.com/office/drawing/2014/main" xmlns="" id="{583FF130-915A-4753-B596-DB5F9CB8CDD0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549" y="226030"/>
            <a:ext cx="1885950" cy="11423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0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"/>
              <a:t>2. Conceptual Modelling</a:t>
            </a:r>
            <a:endParaRPr/>
          </a:p>
        </p:txBody>
      </p:sp>
      <p:sp>
        <p:nvSpPr>
          <p:cNvPr id="190" name="Google Shape;190;p20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522" y="1626887"/>
            <a:ext cx="5048955" cy="2981741"/>
          </a:xfrm>
          <a:prstGeom prst="rect">
            <a:avLst/>
          </a:prstGeom>
        </p:spPr>
      </p:pic>
      <p:pic>
        <p:nvPicPr>
          <p:cNvPr id="5" name="Image 5">
            <a:extLst>
              <a:ext uri="{FF2B5EF4-FFF2-40B4-BE49-F238E27FC236}">
                <a16:creationId xmlns:a16="http://schemas.microsoft.com/office/drawing/2014/main" xmlns="" id="{B639DCFB-E2E0-4270-AF4A-F0924888AA0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03" y="214831"/>
            <a:ext cx="2208271" cy="1242153"/>
          </a:xfrm>
          <a:prstGeom prst="rect">
            <a:avLst/>
          </a:prstGeom>
        </p:spPr>
      </p:pic>
      <p:pic>
        <p:nvPicPr>
          <p:cNvPr id="6" name="Picture 5" descr="sigla ulbs">
            <a:extLst>
              <a:ext uri="{FF2B5EF4-FFF2-40B4-BE49-F238E27FC236}">
                <a16:creationId xmlns:a16="http://schemas.microsoft.com/office/drawing/2014/main" xmlns="" id="{583FF130-915A-4753-B596-DB5F9CB8CDD0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547" y="264724"/>
            <a:ext cx="1885950" cy="11423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1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21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98" name="Google Shape;19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6900" y="471700"/>
            <a:ext cx="3983774" cy="2282475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1"/>
          <p:cNvSpPr/>
          <p:nvPr/>
        </p:nvSpPr>
        <p:spPr>
          <a:xfrm rot="5400000">
            <a:off x="3037600" y="2681725"/>
            <a:ext cx="970800" cy="1263300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0" name="Google Shape;200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92750" y="3001525"/>
            <a:ext cx="3865650" cy="121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5">
            <a:extLst>
              <a:ext uri="{FF2B5EF4-FFF2-40B4-BE49-F238E27FC236}">
                <a16:creationId xmlns:a16="http://schemas.microsoft.com/office/drawing/2014/main" xmlns="" id="{B639DCFB-E2E0-4270-AF4A-F0924888AA0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463" y="224350"/>
            <a:ext cx="2390562" cy="1344692"/>
          </a:xfrm>
          <a:prstGeom prst="rect">
            <a:avLst/>
          </a:prstGeom>
        </p:spPr>
      </p:pic>
      <p:pic>
        <p:nvPicPr>
          <p:cNvPr id="8" name="Picture 7" descr="sigla ulbs">
            <a:extLst>
              <a:ext uri="{FF2B5EF4-FFF2-40B4-BE49-F238E27FC236}">
                <a16:creationId xmlns:a16="http://schemas.microsoft.com/office/drawing/2014/main" xmlns="" id="{583FF130-915A-4753-B596-DB5F9CB8CDD0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150" y="274417"/>
            <a:ext cx="1885950" cy="11423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320</Words>
  <Application>Microsoft Office PowerPoint</Application>
  <PresentationFormat>On-screen Show (16:9)</PresentationFormat>
  <Paragraphs>40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Calibri</vt:lpstr>
      <vt:lpstr>Arial</vt:lpstr>
      <vt:lpstr>Nunito</vt:lpstr>
      <vt:lpstr>Shift</vt:lpstr>
      <vt:lpstr>AUTOMATION OF ASSEMBLY LINES  ASSISTED BY A ROBOTIC ARM AND A MOBILE ROBOT</vt:lpstr>
      <vt:lpstr>Objectives</vt:lpstr>
      <vt:lpstr>The 3 main approaches suggested by OMiLAB</vt:lpstr>
      <vt:lpstr>Design Thinking</vt:lpstr>
      <vt:lpstr>PowerPoint Presentation</vt:lpstr>
      <vt:lpstr>Scene 1 - Pick-up</vt:lpstr>
      <vt:lpstr>Storyboard</vt:lpstr>
      <vt:lpstr>2. Conceptual Modelling</vt:lpstr>
      <vt:lpstr>PowerPoint Presentation</vt:lpstr>
      <vt:lpstr>Scene 1 - Pick-up</vt:lpstr>
      <vt:lpstr>3. Cyber-Physical System </vt:lpstr>
      <vt:lpstr>PowerPoint Presentation</vt:lpstr>
      <vt:lpstr>PowerPoint Presentation</vt:lpstr>
      <vt:lpstr>PowerPoint Presentation</vt:lpstr>
      <vt:lpstr>Conclusions and further developments</vt:lpstr>
      <vt:lpstr>References</vt:lpstr>
      <vt:lpstr>Thank you for your attention 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AUTOMATION OF ASSEMBLY LINES  ASSISTED BY A ROBOTIC ARM AND AN MBOT</dc:title>
  <dc:creator>aflorea</dc:creator>
  <cp:lastModifiedBy>aflorea</cp:lastModifiedBy>
  <cp:revision>14</cp:revision>
  <dcterms:modified xsi:type="dcterms:W3CDTF">2020-09-18T08:27:35Z</dcterms:modified>
</cp:coreProperties>
</file>